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0" r:id="rId6"/>
    <p:sldId id="261" r:id="rId7"/>
    <p:sldId id="264" r:id="rId8"/>
    <p:sldId id="262" r:id="rId9"/>
    <p:sldId id="263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B03D4AB-0B6A-475E-834C-DF6B0F4DAEB4}" type="datetimeFigureOut">
              <a:rPr lang="en-US" smtClean="0"/>
              <a:t>12/16/2013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C563238-14DF-472F-9CB0-DEB7EA417E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09896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563238-14DF-472F-9CB0-DEB7EA417EB0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01997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12/16/2013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12/16/2013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12/16/2013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12/16/2013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12/16/2013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12/16/2013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12/16/2013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12/16/2013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12/16/2013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12/16/2013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12/16/2013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12/16/2013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FNAL beam test results</a:t>
            </a:r>
            <a:endParaRPr lang="en-US" dirty="0"/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 fontScale="85000" lnSpcReduction="20000"/>
          </a:bodyPr>
          <a:lstStyle/>
          <a:p>
            <a:r>
              <a:rPr lang="en-US" altLang="zh-CN" dirty="0" smtClean="0"/>
              <a:t>A. Zhang, V. Bhopatkar, M. Phipps, </a:t>
            </a:r>
          </a:p>
          <a:p>
            <a:r>
              <a:rPr lang="en-US" altLang="zh-CN" dirty="0" smtClean="0"/>
              <a:t>J. </a:t>
            </a:r>
            <a:r>
              <a:rPr lang="en-US" altLang="zh-CN" dirty="0" err="1" smtClean="0"/>
              <a:t>Twigger</a:t>
            </a:r>
            <a:r>
              <a:rPr lang="en-US" altLang="zh-CN" dirty="0" smtClean="0"/>
              <a:t>, M. </a:t>
            </a:r>
            <a:r>
              <a:rPr lang="en-US" altLang="zh-CN" dirty="0" err="1" smtClean="0"/>
              <a:t>Hohlmann</a:t>
            </a:r>
            <a:endParaRPr lang="en-US" dirty="0" smtClean="0"/>
          </a:p>
          <a:p>
            <a:r>
              <a:rPr lang="en-US" dirty="0" smtClean="0"/>
              <a:t>HEP Group A,</a:t>
            </a:r>
            <a:r>
              <a:rPr lang="en-US" dirty="0"/>
              <a:t> Florida </a:t>
            </a:r>
            <a:r>
              <a:rPr lang="en-US" dirty="0" smtClean="0"/>
              <a:t>Tech</a:t>
            </a:r>
          </a:p>
          <a:p>
            <a:r>
              <a:rPr lang="en-US" dirty="0" smtClean="0"/>
              <a:t>12/16/2013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9291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488" y="685800"/>
            <a:ext cx="3950087" cy="235969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4400" y="727528"/>
            <a:ext cx="3886200" cy="232153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488" y="3124200"/>
            <a:ext cx="3950087" cy="235969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4400" y="3143282"/>
            <a:ext cx="3886200" cy="2321531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066800" y="0"/>
            <a:ext cx="7162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3333CC"/>
                </a:solidFill>
              </a:rPr>
              <a:t>Beam profiles from reference detectors</a:t>
            </a:r>
            <a:endParaRPr lang="en-US" sz="3200" b="1" dirty="0">
              <a:solidFill>
                <a:srgbClr val="3333CC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81000" y="5562600"/>
            <a:ext cx="84582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Applied a coarse alignment: shift the reference detectors to the beam center by subtracting the mean value of the cluster position distribution.</a:t>
            </a:r>
            <a:endParaRPr lang="en-US" sz="2200" dirty="0"/>
          </a:p>
        </p:txBody>
      </p:sp>
      <p:sp>
        <p:nvSpPr>
          <p:cNvPr id="10" name="TextBox 9"/>
          <p:cNvSpPr txBox="1"/>
          <p:nvPr/>
        </p:nvSpPr>
        <p:spPr>
          <a:xfrm>
            <a:off x="1600200" y="584775"/>
            <a:ext cx="2209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1st ref. #2 (10cm)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562600" y="609600"/>
            <a:ext cx="2209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2nd ref. #3 (10cm)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600200" y="2983468"/>
            <a:ext cx="2209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3rd ref. #4 (50cm)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562600" y="2983468"/>
            <a:ext cx="2514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4th ref. #1 (10cm, FIT)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>
          <a:xfrm>
            <a:off x="0" y="6492875"/>
            <a:ext cx="2133600" cy="365125"/>
          </a:xfrm>
        </p:spPr>
        <p:txBody>
          <a:bodyPr/>
          <a:lstStyle/>
          <a:p>
            <a:r>
              <a:rPr lang="en-US" sz="1800" smtClean="0"/>
              <a:t>12/16/2013</a:t>
            </a:r>
            <a:endParaRPr lang="en-US" sz="1800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/>
          <a:lstStyle/>
          <a:p>
            <a:fld id="{B6F15528-21DE-4FAA-801E-634DDDAF4B2B}" type="slidenum">
              <a:rPr lang="en-US" sz="1800" smtClean="0"/>
              <a:pPr/>
              <a:t>2</a:t>
            </a:fld>
            <a:endParaRPr lang="en-US" sz="1800"/>
          </a:p>
        </p:txBody>
      </p:sp>
    </p:spTree>
    <p:extLst>
      <p:ext uri="{BB962C8B-B14F-4D97-AF65-F5344CB8AC3E}">
        <p14:creationId xmlns:p14="http://schemas.microsoft.com/office/powerpoint/2010/main" val="1949454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09873"/>
            <a:ext cx="2895599" cy="259367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9800" y="509873"/>
            <a:ext cx="3124200" cy="263337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5600" y="509873"/>
            <a:ext cx="3124200" cy="266195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176873"/>
            <a:ext cx="2895599" cy="269844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9799" y="3176873"/>
            <a:ext cx="3124200" cy="2738153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5599" y="3176873"/>
            <a:ext cx="3124200" cy="2766727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066800" y="0"/>
            <a:ext cx="7162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3333CC"/>
                </a:solidFill>
              </a:rPr>
              <a:t>X,Y correlations of reference detectors</a:t>
            </a:r>
            <a:endParaRPr lang="en-US" sz="3200" b="1" dirty="0">
              <a:solidFill>
                <a:srgbClr val="3333CC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28600" y="5943600"/>
            <a:ext cx="8763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correlation band from the upstream  ref. detectors </a:t>
            </a:r>
            <a:r>
              <a:rPr lang="en-US" altLang="zh-CN" dirty="0" smtClean="0"/>
              <a:t>is</a:t>
            </a:r>
            <a:r>
              <a:rPr lang="en-US" dirty="0" smtClean="0"/>
              <a:t> quite narrow, </a:t>
            </a:r>
          </a:p>
          <a:p>
            <a:r>
              <a:rPr lang="en-US" dirty="0" smtClean="0"/>
              <a:t>and the band becomes a little wider for the downstream ref. detectors. </a:t>
            </a:r>
            <a:endParaRPr lang="en-US" dirty="0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0" y="6492875"/>
            <a:ext cx="2133600" cy="365125"/>
          </a:xfrm>
        </p:spPr>
        <p:txBody>
          <a:bodyPr vert="horz" lIns="91440" tIns="45720" rIns="91440" bIns="45720" rtlCol="0" anchor="ctr"/>
          <a:lstStyle/>
          <a:p>
            <a:r>
              <a:rPr lang="en-US" sz="1800"/>
              <a:t>12/16/2013</a:t>
            </a:r>
            <a:endParaRPr lang="en-US" sz="180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/>
          <a:lstStyle/>
          <a:p>
            <a:fld id="{B6F15528-21DE-4FAA-801E-634DDDAF4B2B}" type="slidenum">
              <a:rPr lang="en-US" sz="1800" smtClean="0"/>
              <a:pPr/>
              <a:t>3</a:t>
            </a:fld>
            <a:endParaRPr lang="en-US" sz="1800"/>
          </a:p>
        </p:txBody>
      </p:sp>
    </p:spTree>
    <p:extLst>
      <p:ext uri="{BB962C8B-B14F-4D97-AF65-F5344CB8AC3E}">
        <p14:creationId xmlns:p14="http://schemas.microsoft.com/office/powerpoint/2010/main" val="70548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7300" y="609600"/>
            <a:ext cx="6629400" cy="44958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133600" y="5105400"/>
            <a:ext cx="518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5 </a:t>
            </a:r>
            <a:r>
              <a:rPr lang="en-US" dirty="0" smtClean="0"/>
              <a:t>tracks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 rot="20995762">
            <a:off x="6611124" y="4252366"/>
            <a:ext cx="129540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dirty="0" smtClean="0"/>
              <a:t>Z [mm]</a:t>
            </a:r>
            <a:endParaRPr lang="en-US" sz="1500" dirty="0"/>
          </a:p>
        </p:txBody>
      </p:sp>
      <p:sp>
        <p:nvSpPr>
          <p:cNvPr id="8" name="TextBox 7"/>
          <p:cNvSpPr txBox="1"/>
          <p:nvPr/>
        </p:nvSpPr>
        <p:spPr>
          <a:xfrm rot="16200000">
            <a:off x="943317" y="1591018"/>
            <a:ext cx="99060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dirty="0" smtClean="0"/>
              <a:t>Y [mm]</a:t>
            </a:r>
            <a:endParaRPr lang="en-US" sz="1500" dirty="0"/>
          </a:p>
        </p:txBody>
      </p:sp>
      <p:sp>
        <p:nvSpPr>
          <p:cNvPr id="9" name="TextBox 8"/>
          <p:cNvSpPr txBox="1"/>
          <p:nvPr/>
        </p:nvSpPr>
        <p:spPr>
          <a:xfrm rot="1649949">
            <a:off x="1462144" y="3982701"/>
            <a:ext cx="106680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dirty="0" smtClean="0"/>
              <a:t>X [mm]</a:t>
            </a:r>
            <a:endParaRPr lang="en-US" sz="1500" dirty="0"/>
          </a:p>
        </p:txBody>
      </p:sp>
      <p:sp>
        <p:nvSpPr>
          <p:cNvPr id="10" name="TextBox 9"/>
          <p:cNvSpPr txBox="1"/>
          <p:nvPr/>
        </p:nvSpPr>
        <p:spPr>
          <a:xfrm>
            <a:off x="1066800" y="0"/>
            <a:ext cx="7162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3333CC"/>
                </a:solidFill>
              </a:rPr>
              <a:t>Some 3d tracks</a:t>
            </a:r>
            <a:endParaRPr lang="en-US" sz="3200" b="1" dirty="0">
              <a:solidFill>
                <a:srgbClr val="3333CC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57200" y="5474732"/>
            <a:ext cx="83058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The </a:t>
            </a:r>
            <a:r>
              <a:rPr lang="en-US" altLang="zh-CN" sz="2200" dirty="0" smtClean="0"/>
              <a:t>solid dots have same color are one track that goes through the four ref. detectors.</a:t>
            </a:r>
            <a:endParaRPr lang="en-US" sz="2200" dirty="0" smtClean="0"/>
          </a:p>
          <a:p>
            <a:r>
              <a:rPr lang="en-US" sz="2200" dirty="0" smtClean="0"/>
              <a:t>Most of the tracks have 3 points in a good line.</a:t>
            </a:r>
            <a:endParaRPr lang="en-US" sz="2200" dirty="0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0" y="6492875"/>
            <a:ext cx="2133600" cy="365125"/>
          </a:xfrm>
        </p:spPr>
        <p:txBody>
          <a:bodyPr/>
          <a:lstStyle/>
          <a:p>
            <a:r>
              <a:rPr lang="en-US" sz="1800" smtClean="0"/>
              <a:t>12/16/2013</a:t>
            </a:r>
            <a:endParaRPr lang="en-US" sz="180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/>
          <a:lstStyle/>
          <a:p>
            <a:fld id="{B6F15528-21DE-4FAA-801E-634DDDAF4B2B}" type="slidenum">
              <a:rPr lang="en-US" sz="1800" smtClean="0"/>
              <a:pPr/>
              <a:t>4</a:t>
            </a:fld>
            <a:endParaRPr lang="en-US" sz="1800"/>
          </a:p>
        </p:txBody>
      </p:sp>
    </p:spTree>
    <p:extLst>
      <p:ext uri="{BB962C8B-B14F-4D97-AF65-F5344CB8AC3E}">
        <p14:creationId xmlns:p14="http://schemas.microsoft.com/office/powerpoint/2010/main" val="3914495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05000"/>
            <a:ext cx="4676775" cy="34671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75512" y="1905000"/>
            <a:ext cx="4775415" cy="34671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066800" y="0"/>
            <a:ext cx="7162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3333CC"/>
                </a:solidFill>
              </a:rPr>
              <a:t>Tracks in y-z plane</a:t>
            </a:r>
            <a:endParaRPr lang="en-US" sz="3200" b="1" dirty="0">
              <a:solidFill>
                <a:srgbClr val="3333CC"/>
              </a:solidFill>
            </a:endParaRP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0" y="6492875"/>
            <a:ext cx="2133600" cy="365125"/>
          </a:xfrm>
        </p:spPr>
        <p:txBody>
          <a:bodyPr/>
          <a:lstStyle/>
          <a:p>
            <a:r>
              <a:rPr lang="en-US" sz="1800" smtClean="0"/>
              <a:t>12/16/2013</a:t>
            </a:r>
            <a:endParaRPr lang="en-US" sz="180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/>
          <a:lstStyle/>
          <a:p>
            <a:fld id="{B6F15528-21DE-4FAA-801E-634DDDAF4B2B}" type="slidenum">
              <a:rPr lang="en-US" sz="1800" smtClean="0"/>
              <a:pPr/>
              <a:t>5</a:t>
            </a:fld>
            <a:endParaRPr lang="en-US" sz="1800"/>
          </a:p>
        </p:txBody>
      </p:sp>
      <p:sp>
        <p:nvSpPr>
          <p:cNvPr id="9" name="TextBox 8"/>
          <p:cNvSpPr txBox="1"/>
          <p:nvPr/>
        </p:nvSpPr>
        <p:spPr>
          <a:xfrm>
            <a:off x="457200" y="5638800"/>
            <a:ext cx="7924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The same alignments are used to EIC ZZ and 10cm ZZ detectors.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7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066800" y="0"/>
            <a:ext cx="7162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3333CC"/>
                </a:solidFill>
              </a:rPr>
              <a:t>More tracks from ref. detectors</a:t>
            </a:r>
            <a:endParaRPr lang="en-US" sz="3200" b="1" dirty="0">
              <a:solidFill>
                <a:srgbClr val="3333CC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85800"/>
            <a:ext cx="4648200" cy="439102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43400" y="685800"/>
            <a:ext cx="4800600" cy="44196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04800" y="4953000"/>
            <a:ext cx="8534400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itchFamily="2" charset="2"/>
              <a:buChar char="§"/>
            </a:pPr>
            <a:r>
              <a:rPr lang="en-US" sz="2200" dirty="0" smtClean="0"/>
              <a:t>Cut: positions in y axis are between -1.0 and +1.0 mm</a:t>
            </a:r>
          </a:p>
          <a:p>
            <a:pPr marL="342900" indent="-342900">
              <a:buFont typeface="Wingdings" pitchFamily="2" charset="2"/>
              <a:buChar char="§"/>
            </a:pPr>
            <a:r>
              <a:rPr lang="en-US" sz="2200" dirty="0" smtClean="0"/>
              <a:t>The beam size in X direction is ~30mm, much wider than ~1.5mm in Y. This is consistent with our previous results.</a:t>
            </a:r>
          </a:p>
          <a:p>
            <a:pPr marL="342900" indent="-342900">
              <a:buFont typeface="Wingdings" pitchFamily="2" charset="2"/>
              <a:buChar char="§"/>
            </a:pPr>
            <a:r>
              <a:rPr lang="en-US" sz="2200" dirty="0" smtClean="0"/>
              <a:t>The beam </a:t>
            </a:r>
            <a:r>
              <a:rPr lang="en-US" sz="2200" dirty="0"/>
              <a:t>is parallel</a:t>
            </a:r>
            <a:r>
              <a:rPr lang="en-US" sz="2200" dirty="0" smtClean="0"/>
              <a:t> in X</a:t>
            </a:r>
            <a:r>
              <a:rPr lang="en-US" altLang="zh-CN" sz="2200" dirty="0" smtClean="0"/>
              <a:t>-Z projection, </a:t>
            </a:r>
            <a:r>
              <a:rPr lang="en-US" sz="2200" dirty="0" smtClean="0"/>
              <a:t>while looks has angles in Y-Z projection. </a:t>
            </a:r>
            <a:endParaRPr lang="en-US" sz="2200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0" y="6492875"/>
            <a:ext cx="2133600" cy="365125"/>
          </a:xfrm>
        </p:spPr>
        <p:txBody>
          <a:bodyPr/>
          <a:lstStyle/>
          <a:p>
            <a:r>
              <a:rPr lang="en-US" sz="1800" smtClean="0"/>
              <a:t>12/16/2013</a:t>
            </a:r>
            <a:endParaRPr lang="en-US" sz="180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/>
          <a:lstStyle/>
          <a:p>
            <a:fld id="{B6F15528-21DE-4FAA-801E-634DDDAF4B2B}" type="slidenum">
              <a:rPr lang="en-US" sz="1800" smtClean="0"/>
              <a:pPr/>
              <a:t>6</a:t>
            </a:fld>
            <a:endParaRPr lang="en-US" sz="1800"/>
          </a:p>
        </p:txBody>
      </p:sp>
    </p:spTree>
    <p:extLst>
      <p:ext uri="{BB962C8B-B14F-4D97-AF65-F5344CB8AC3E}">
        <p14:creationId xmlns:p14="http://schemas.microsoft.com/office/powerpoint/2010/main" val="422902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0" y="6492875"/>
            <a:ext cx="2133600" cy="365125"/>
          </a:xfrm>
        </p:spPr>
        <p:txBody>
          <a:bodyPr/>
          <a:lstStyle/>
          <a:p>
            <a:r>
              <a:rPr lang="en-US" sz="1800" smtClean="0"/>
              <a:t>12/16/2013</a:t>
            </a:r>
            <a:endParaRPr lang="en-US" sz="180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/>
          <a:lstStyle/>
          <a:p>
            <a:fld id="{B6F15528-21DE-4FAA-801E-634DDDAF4B2B}" type="slidenum">
              <a:rPr lang="en-US" sz="1800" smtClean="0"/>
              <a:pPr/>
              <a:t>7</a:t>
            </a:fld>
            <a:endParaRPr lang="en-US" sz="180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51065"/>
            <a:ext cx="4724400" cy="435586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0600" y="1251065"/>
            <a:ext cx="4305300" cy="4355869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066800" y="0"/>
            <a:ext cx="7162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3333CC"/>
                </a:solidFill>
              </a:rPr>
              <a:t>Residual distribution of EIC ZZ detector</a:t>
            </a:r>
            <a:endParaRPr lang="en-US" sz="3200" b="1" dirty="0">
              <a:solidFill>
                <a:srgbClr val="3333CC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066800" y="5606934"/>
            <a:ext cx="24384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dirty="0" smtClean="0"/>
              <a:t>3200V</a:t>
            </a:r>
            <a:endParaRPr lang="en-US" sz="2200" dirty="0"/>
          </a:p>
        </p:txBody>
      </p:sp>
      <p:sp>
        <p:nvSpPr>
          <p:cNvPr id="11" name="TextBox 10"/>
          <p:cNvSpPr txBox="1"/>
          <p:nvPr/>
        </p:nvSpPr>
        <p:spPr>
          <a:xfrm>
            <a:off x="5181600" y="5562600"/>
            <a:ext cx="3810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The sigma is obviously decreasing as HV increases!</a:t>
            </a: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388350326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2600" y="838200"/>
            <a:ext cx="6134100" cy="415990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85800" y="4800600"/>
            <a:ext cx="8077200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Efficiency curve of EIC ZZ detector, on sector 5,  with the coarse aligned tracking information.</a:t>
            </a:r>
          </a:p>
          <a:p>
            <a:r>
              <a:rPr lang="en-US" sz="2200" dirty="0" smtClean="0"/>
              <a:t>Cut: clusters on ref. detectors have more than 1 strips, cluster on EIC eta5 has none-zero strip.</a:t>
            </a:r>
          </a:p>
          <a:p>
            <a:r>
              <a:rPr lang="en-US" sz="2200" dirty="0" smtClean="0"/>
              <a:t>Get &gt;97% efficiency when HV above 3200V.</a:t>
            </a:r>
            <a:endParaRPr lang="en-US" sz="2200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0" y="6492875"/>
            <a:ext cx="2133600" cy="365125"/>
          </a:xfrm>
        </p:spPr>
        <p:txBody>
          <a:bodyPr/>
          <a:lstStyle/>
          <a:p>
            <a:r>
              <a:rPr lang="en-US" sz="1800" dirty="0" smtClean="0"/>
              <a:t>12/16/2013</a:t>
            </a:r>
            <a:endParaRPr lang="en-US" sz="180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/>
          <a:lstStyle/>
          <a:p>
            <a:fld id="{B6F15528-21DE-4FAA-801E-634DDDAF4B2B}" type="slidenum">
              <a:rPr lang="en-US" sz="1800" smtClean="0"/>
              <a:pPr/>
              <a:t>8</a:t>
            </a:fld>
            <a:endParaRPr lang="en-US" sz="1800"/>
          </a:p>
        </p:txBody>
      </p:sp>
      <p:sp>
        <p:nvSpPr>
          <p:cNvPr id="8" name="TextBox 7"/>
          <p:cNvSpPr txBox="1"/>
          <p:nvPr/>
        </p:nvSpPr>
        <p:spPr>
          <a:xfrm>
            <a:off x="1066800" y="0"/>
            <a:ext cx="7162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3333CC"/>
                </a:solidFill>
              </a:rPr>
              <a:t>Efficiency of EIC ZZ detector on sector 5</a:t>
            </a:r>
            <a:endParaRPr lang="en-US" sz="3200" b="1" dirty="0">
              <a:solidFill>
                <a:srgbClr val="3333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2992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first tracking results look promising, though the alignment is coarse.</a:t>
            </a:r>
          </a:p>
          <a:p>
            <a:r>
              <a:rPr lang="en-US" dirty="0" smtClean="0"/>
              <a:t>Will work on fine alignment to get more precise tracks</a:t>
            </a:r>
          </a:p>
          <a:p>
            <a:r>
              <a:rPr lang="en-US" dirty="0" smtClean="0"/>
              <a:t>And spatial resolutions.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448170" y="4334470"/>
            <a:ext cx="313323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685800" indent="-685800" algn="ctr">
              <a:buFont typeface="Arial" pitchFamily="34" charset="0"/>
              <a:buChar char="•"/>
            </a:pPr>
            <a:r>
              <a:rPr lang="en-US" sz="54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Thanks!</a:t>
            </a:r>
            <a:endParaRPr lang="en-US" sz="54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0" y="6492875"/>
            <a:ext cx="2133600" cy="365125"/>
          </a:xfrm>
        </p:spPr>
        <p:txBody>
          <a:bodyPr/>
          <a:lstStyle/>
          <a:p>
            <a:r>
              <a:rPr lang="en-US" sz="1800" dirty="0" smtClean="0"/>
              <a:t>12/16/2013</a:t>
            </a:r>
            <a:endParaRPr lang="en-US" sz="18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/>
          <a:lstStyle/>
          <a:p>
            <a:fld id="{B6F15528-21DE-4FAA-801E-634DDDAF4B2B}" type="slidenum">
              <a:rPr lang="en-US" sz="1800" smtClean="0"/>
              <a:pPr/>
              <a:t>9</a:t>
            </a:fld>
            <a:endParaRPr lang="en-US" sz="1800"/>
          </a:p>
        </p:txBody>
      </p:sp>
    </p:spTree>
    <p:extLst>
      <p:ext uri="{BB962C8B-B14F-4D97-AF65-F5344CB8AC3E}">
        <p14:creationId xmlns:p14="http://schemas.microsoft.com/office/powerpoint/2010/main" val="1055297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404</TotalTime>
  <Words>371</Words>
  <Application>Microsoft Office PowerPoint</Application>
  <PresentationFormat>On-screen Show (4:3)</PresentationFormat>
  <Paragraphs>56</Paragraphs>
  <Slides>9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FNAL beam test results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Summary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FNAL beam test results</dc:title>
  <dc:creator>hepA</dc:creator>
  <cp:lastModifiedBy>hepA</cp:lastModifiedBy>
  <cp:revision>29</cp:revision>
  <dcterms:created xsi:type="dcterms:W3CDTF">2006-08-16T00:00:00Z</dcterms:created>
  <dcterms:modified xsi:type="dcterms:W3CDTF">2013-12-16T20:22:25Z</dcterms:modified>
</cp:coreProperties>
</file>